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53" r:id="rId3"/>
    <p:sldId id="552" r:id="rId4"/>
    <p:sldId id="549" r:id="rId5"/>
    <p:sldId id="551" r:id="rId6"/>
    <p:sldId id="506" r:id="rId7"/>
    <p:sldId id="553" r:id="rId8"/>
    <p:sldId id="554" r:id="rId9"/>
    <p:sldId id="555" r:id="rId10"/>
    <p:sldId id="557" r:id="rId11"/>
    <p:sldId id="550" r:id="rId12"/>
    <p:sldId id="545" r:id="rId13"/>
    <p:sldId id="547" r:id="rId14"/>
    <p:sldId id="548" r:id="rId15"/>
    <p:sldId id="559" r:id="rId16"/>
    <p:sldId id="562" r:id="rId17"/>
    <p:sldId id="558" r:id="rId18"/>
    <p:sldId id="560" r:id="rId19"/>
    <p:sldId id="561" r:id="rId20"/>
    <p:sldId id="563" r:id="rId21"/>
    <p:sldId id="564" r:id="rId22"/>
    <p:sldId id="565" r:id="rId23"/>
    <p:sldId id="566" r:id="rId24"/>
    <p:sldId id="568" r:id="rId25"/>
    <p:sldId id="569" r:id="rId26"/>
    <p:sldId id="571" r:id="rId27"/>
    <p:sldId id="570" r:id="rId28"/>
    <p:sldId id="572" r:id="rId29"/>
    <p:sldId id="573" r:id="rId30"/>
    <p:sldId id="574" r:id="rId31"/>
    <p:sldId id="578" r:id="rId32"/>
    <p:sldId id="575" r:id="rId33"/>
    <p:sldId id="577" r:id="rId34"/>
    <p:sldId id="576" r:id="rId35"/>
    <p:sldId id="57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E77AB"/>
    <a:srgbClr val="80A8CC"/>
    <a:srgbClr val="5B9BD5"/>
    <a:srgbClr val="002060"/>
    <a:srgbClr val="356DE6"/>
    <a:srgbClr val="1288B7"/>
    <a:srgbClr val="38A6E2"/>
    <a:srgbClr val="5197D7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3/27/2022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Configuration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Rolling back was a problem since there was no tool to document the different versions of the application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0" y="5085560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4971308" y="5401666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928349" y="5401599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4904" y="2446020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63696" y="2436876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8216" y="1773936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92808" y="2112264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92808" y="2934029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19656" y="1545628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2" idx="3"/>
            <a:endCxn id="6" idx="1"/>
          </p:cNvCxnSpPr>
          <p:nvPr/>
        </p:nvCxnSpPr>
        <p:spPr>
          <a:xfrm flipV="1">
            <a:off x="1508760" y="2706624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46" idx="1"/>
          </p:cNvCxnSpPr>
          <p:nvPr/>
        </p:nvCxnSpPr>
        <p:spPr>
          <a:xfrm flipV="1">
            <a:off x="3474720" y="2702052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6344" y="5151157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55136" y="5142013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819656" y="4479073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984248" y="4817401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984248" y="563916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911096" y="4250765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70" name="Straight Arrow Connector 69"/>
          <p:cNvCxnSpPr>
            <a:stCxn id="57" idx="3"/>
            <a:endCxn id="62" idx="1"/>
          </p:cNvCxnSpPr>
          <p:nvPr/>
        </p:nvCxnSpPr>
        <p:spPr>
          <a:xfrm flipV="1">
            <a:off x="1600200" y="5411761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3"/>
            <a:endCxn id="59" idx="1"/>
          </p:cNvCxnSpPr>
          <p:nvPr/>
        </p:nvCxnSpPr>
        <p:spPr>
          <a:xfrm flipV="1">
            <a:off x="3566160" y="5407189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379464" y="5123725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668256" y="5114581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32776" y="4342205"/>
            <a:ext cx="1746504" cy="20936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7897368" y="4434842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897368" y="5715403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824216" y="3994733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89" name="Straight Arrow Connector 88"/>
          <p:cNvCxnSpPr>
            <a:stCxn id="72" idx="3"/>
            <a:endCxn id="74" idx="1"/>
          </p:cNvCxnSpPr>
          <p:nvPr/>
        </p:nvCxnSpPr>
        <p:spPr>
          <a:xfrm>
            <a:off x="7513320" y="5388901"/>
            <a:ext cx="219456" cy="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4" idx="3"/>
            <a:endCxn id="73" idx="1"/>
          </p:cNvCxnSpPr>
          <p:nvPr/>
        </p:nvCxnSpPr>
        <p:spPr>
          <a:xfrm flipV="1">
            <a:off x="9479280" y="5379757"/>
            <a:ext cx="188976" cy="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7897368" y="507350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Document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77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88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Configuration Management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5" y="1315440"/>
            <a:ext cx="666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1162" r="5468" b="47222"/>
          <a:stretch/>
        </p:blipFill>
        <p:spPr bwMode="auto">
          <a:xfrm>
            <a:off x="1901952" y="1300899"/>
            <a:ext cx="7616952" cy="49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542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52502" r="5468" b="4478"/>
          <a:stretch/>
        </p:blipFill>
        <p:spPr bwMode="auto">
          <a:xfrm>
            <a:off x="1911096" y="1380745"/>
            <a:ext cx="7616952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040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16</a:t>
            </a:fld>
            <a:endParaRPr lang="en-US"/>
          </a:p>
        </p:txBody>
      </p:sp>
      <p:pic>
        <p:nvPicPr>
          <p:cNvPr id="8194" name="Picture 2" descr="https://miro.medium.com/max/1276/1*_XYxQjme5PJO5JdDNqFuB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7"/>
          <a:stretch/>
        </p:blipFill>
        <p:spPr bwMode="auto">
          <a:xfrm>
            <a:off x="2368422" y="1406880"/>
            <a:ext cx="6857873" cy="480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9637721" cy="4746091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Ansible</a:t>
            </a:r>
            <a:r>
              <a:rPr lang="en-US" sz="2200" dirty="0" smtClean="0"/>
              <a:t> is a Configuration Management, Deployment, and Orchestration tool</a:t>
            </a:r>
          </a:p>
          <a:p>
            <a:r>
              <a:rPr lang="en-US" sz="2200" dirty="0" smtClean="0"/>
              <a:t>It is a “push-based</a:t>
            </a:r>
            <a:r>
              <a:rPr lang="en-US" sz="2200" dirty="0"/>
              <a:t>” Configuration </a:t>
            </a:r>
            <a:r>
              <a:rPr lang="en-US" sz="2200" dirty="0" smtClean="0"/>
              <a:t>Management tool</a:t>
            </a:r>
          </a:p>
          <a:p>
            <a:r>
              <a:rPr lang="en-US" sz="2200" dirty="0" smtClean="0"/>
              <a:t>It automates your entire IT infrastructure by providing large productivity gain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 descr="Ansible - Wikida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435" y="1406880"/>
            <a:ext cx="1486875" cy="183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224" t="40298" r="40447" b="22028"/>
          <a:stretch/>
        </p:blipFill>
        <p:spPr>
          <a:xfrm>
            <a:off x="2478401" y="2835381"/>
            <a:ext cx="7689727" cy="36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170" name="Picture 2" descr="https://miro.medium.com/max/950/1*QwQONMtEG1XuF0AhKb_w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1973662"/>
            <a:ext cx="452437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19914" r="74944" b="28865"/>
          <a:stretch/>
        </p:blipFill>
        <p:spPr bwMode="auto">
          <a:xfrm>
            <a:off x="4929340" y="1273161"/>
            <a:ext cx="820134" cy="12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8" t="20248" r="13458" b="26505"/>
          <a:stretch/>
        </p:blipFill>
        <p:spPr bwMode="auto">
          <a:xfrm>
            <a:off x="4927927" y="2784210"/>
            <a:ext cx="822960" cy="8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06913" y="1406880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Simple to install and setup and very easy to learn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0" name="Picture 4" descr="Ansible-Simple-Powerful-Agentles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1" t="21650" r="43315" b="27129"/>
          <a:stretch/>
        </p:blipFill>
        <p:spPr bwMode="auto">
          <a:xfrm>
            <a:off x="4983953" y="4098207"/>
            <a:ext cx="822960" cy="8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806913" y="2732515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 need for any agent or client software to manage nodes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06913" y="4052617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Capabilities to model complex IT workflows and orchestrate your entire IT infrastructure 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3942" y="5372719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Extensible with modules written in any programming language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176" name="Picture 8" descr="Free Icon | Efficienc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318" y="5424415"/>
            <a:ext cx="642156" cy="6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16916" y="6140135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Eras Light ITC" panose="020B0402030504020804" pitchFamily="34" charset="0"/>
              </a:rPr>
              <a:t>EFFICENT</a:t>
            </a:r>
            <a:endParaRPr lang="en-US" sz="1200" b="1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Configuration </a:t>
            </a:r>
            <a:r>
              <a:rPr lang="en-US" dirty="0" smtClean="0"/>
              <a:t>Management?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Before and After Configuration Management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Configuration </a:t>
            </a:r>
            <a:r>
              <a:rPr lang="en-US" dirty="0"/>
              <a:t>Management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Case Study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for Orchestration, Provisioning, CM, AD, and Security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Study: NASA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NASA wanted to move 65 applications from traditional hardware based data centers to cloud based environment</a:t>
            </a:r>
          </a:p>
          <a:p>
            <a:r>
              <a:rPr lang="en-US" dirty="0" smtClean="0"/>
              <a:t>What NASA wanted to achieve: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55" y="3160554"/>
            <a:ext cx="8450130" cy="2992417"/>
          </a:xfrm>
          <a:prstGeom prst="rect">
            <a:avLst/>
          </a:prstGeom>
        </p:spPr>
      </p:pic>
      <p:pic>
        <p:nvPicPr>
          <p:cNvPr id="9224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15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were migrated “as is” to cloud environment.</a:t>
            </a:r>
          </a:p>
          <a:p>
            <a:r>
              <a:rPr lang="en-US" dirty="0" smtClean="0"/>
              <a:t>Environment spanning multiple VPCs and AWS accounts was created which couldn’t be easily managed</a:t>
            </a:r>
          </a:p>
          <a:p>
            <a:r>
              <a:rPr lang="en-US" dirty="0" smtClean="0"/>
              <a:t>Managing access rights, security patching, and other simple tasks became tedious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120 Workloads Migrated to Azure in 60 days - CloudSt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9" y="3344344"/>
            <a:ext cx="3364992" cy="314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48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80" t="25374" r="29550" b="24776"/>
          <a:stretch/>
        </p:blipFill>
        <p:spPr>
          <a:xfrm>
            <a:off x="621038" y="1521610"/>
            <a:ext cx="10223746" cy="4516629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10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Tower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89" t="25472" r="28746" b="22294"/>
          <a:stretch/>
        </p:blipFill>
        <p:spPr>
          <a:xfrm>
            <a:off x="347526" y="1406880"/>
            <a:ext cx="10529741" cy="4725947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14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Tower </a:t>
            </a:r>
            <a:r>
              <a:rPr lang="en-US" dirty="0" err="1" smtClean="0"/>
              <a:t>Dahsboard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266" name="Picture 2" descr="Ansible Tower - Standard subscription (1 year) | www.shi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t="25468" r="3538" b="25795"/>
          <a:stretch/>
        </p:blipFill>
        <p:spPr bwMode="auto">
          <a:xfrm>
            <a:off x="173736" y="1316736"/>
            <a:ext cx="2414016" cy="9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nsible made easy: an introduction to Ansible Tower | Devo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2262894"/>
            <a:ext cx="7150554" cy="42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ymbols of NASA | NAS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8432048" y="1861267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Provides status summary of all jobs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432048" y="3700770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Divided organization into groups to manage access permissions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87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Updating </a:t>
            </a:r>
            <a:r>
              <a:rPr lang="en-US" b="1" dirty="0" smtClean="0"/>
              <a:t>nasa.gov</a:t>
            </a:r>
            <a:r>
              <a:rPr lang="en-US" dirty="0" smtClean="0"/>
              <a:t> went from 1 hour to 5 minutes</a:t>
            </a:r>
          </a:p>
          <a:p>
            <a:r>
              <a:rPr lang="en-US" dirty="0" smtClean="0"/>
              <a:t>Security patching updates went from multi-day process to 45 minutes</a:t>
            </a:r>
          </a:p>
          <a:p>
            <a:r>
              <a:rPr lang="en-US" dirty="0" smtClean="0"/>
              <a:t>Provisioning OS accounts across entire environment under 10 minutes</a:t>
            </a:r>
          </a:p>
          <a:p>
            <a:r>
              <a:rPr lang="en-US" dirty="0" smtClean="0"/>
              <a:t>Application stacks set up time reduced from 1-2 hours to 10 minutes</a:t>
            </a:r>
          </a:p>
          <a:p>
            <a:r>
              <a:rPr lang="en-US" dirty="0" smtClean="0"/>
              <a:t>Achieved near real-time RAM and disk-monitoring </a:t>
            </a:r>
          </a:p>
          <a:p>
            <a:r>
              <a:rPr lang="en-US" dirty="0" smtClean="0"/>
              <a:t>Baselining standard AMIs from 1 hour manual process to invisible process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09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4344" name="Picture 8" descr="Ansible Tutorial for Beginners – Learn Ansible Bas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99" y="1208085"/>
            <a:ext cx="10561193" cy="514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Single Corner Rectangle 4"/>
          <p:cNvSpPr/>
          <p:nvPr/>
        </p:nvSpPr>
        <p:spPr>
          <a:xfrm>
            <a:off x="8540496" y="1265769"/>
            <a:ext cx="2532888" cy="941832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97" t="37493" r="37851" b="21746"/>
          <a:stretch/>
        </p:blipFill>
        <p:spPr>
          <a:xfrm>
            <a:off x="2607131" y="2410631"/>
            <a:ext cx="8804581" cy="40822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7306002" cy="1784375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dirty="0" smtClean="0"/>
              <a:t>Playbooks are simple files (YAML)</a:t>
            </a:r>
          </a:p>
          <a:p>
            <a:r>
              <a:rPr lang="en-US" dirty="0" smtClean="0"/>
              <a:t>Declare configuration and orchestrate manual ordered processes</a:t>
            </a:r>
          </a:p>
          <a:p>
            <a:r>
              <a:rPr lang="en-US" dirty="0" smtClean="0"/>
              <a:t>Launch tasks synchronously and a</a:t>
            </a:r>
            <a:r>
              <a:rPr lang="en-US" dirty="0"/>
              <a:t> synchronously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093976" y="5678424"/>
            <a:ext cx="4087368" cy="33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78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 descr="Ansible Playbook Examples - Sample Ansible Playbooks | Devops Jun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0"/>
          <a:stretch/>
        </p:blipFill>
        <p:spPr bwMode="auto">
          <a:xfrm>
            <a:off x="1645726" y="1334286"/>
            <a:ext cx="9054365" cy="50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00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Configuration Management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01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1" y="1278509"/>
            <a:ext cx="1371600" cy="137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 descr="2,694 Configuration Management Cliparts, Stock Vector and Royalty Free Configuration  Management Illustration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9" t="14507" r="13177" b="14240"/>
          <a:stretch/>
        </p:blipFill>
        <p:spPr bwMode="auto">
          <a:xfrm>
            <a:off x="421870" y="3040942"/>
            <a:ext cx="14331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ty Cloud - Public cloud computing for business critical applic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0" y="127850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vision Icons - 60 fre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1" y="3074299"/>
            <a:ext cx="13715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83" y="4899171"/>
            <a:ext cx="2074872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5921" y="1676023"/>
            <a:ext cx="389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Application Deployment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5069" y="3571528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Configuration Management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1536" y="3588477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Provisioning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7310" y="1691384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E77AB"/>
                </a:solidFill>
                <a:latin typeface="Candara" panose="020E0502030303020204" pitchFamily="34" charset="0"/>
              </a:rPr>
              <a:t>Orchestration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79255" y="5467033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Security and Compliance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18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336" t="34622" r="28746" b="23585"/>
          <a:stretch/>
        </p:blipFill>
        <p:spPr>
          <a:xfrm>
            <a:off x="539338" y="2093976"/>
            <a:ext cx="11036167" cy="40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6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90" t="26014" r="33179" b="22027"/>
          <a:stretch/>
        </p:blipFill>
        <p:spPr>
          <a:xfrm>
            <a:off x="815324" y="1483908"/>
            <a:ext cx="10166620" cy="48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996" t="26197" r="39004" b="22303"/>
          <a:stretch/>
        </p:blipFill>
        <p:spPr>
          <a:xfrm>
            <a:off x="1532516" y="1488814"/>
            <a:ext cx="8187556" cy="47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85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Provisioning of Python web application hosted on Azure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05" t="32795" r="28797" b="26426"/>
          <a:stretch/>
        </p:blipFill>
        <p:spPr>
          <a:xfrm>
            <a:off x="383362" y="2130552"/>
            <a:ext cx="11380285" cy="4022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02368" y="2231136"/>
            <a:ext cx="612648" cy="50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7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and </a:t>
            </a:r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29" t="30963" r="34158" b="28442"/>
          <a:stretch/>
        </p:blipFill>
        <p:spPr>
          <a:xfrm>
            <a:off x="697112" y="1976896"/>
            <a:ext cx="10444899" cy="41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34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 and maintain consistency of product performance</a:t>
            </a:r>
          </a:p>
          <a:p>
            <a:r>
              <a:rPr lang="en-US" dirty="0" smtClean="0"/>
              <a:t>Maintain physical attributes with its requirements and design</a:t>
            </a:r>
          </a:p>
          <a:p>
            <a:r>
              <a:rPr lang="en-US" dirty="0" smtClean="0"/>
              <a:t>Preserve operation information throughout its life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155" t="42787" r="38247" b="23528"/>
          <a:stretch/>
        </p:blipFill>
        <p:spPr>
          <a:xfrm>
            <a:off x="5263219" y="3493008"/>
            <a:ext cx="6541685" cy="26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9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management (CM) manages changes in the system </a:t>
            </a:r>
            <a:r>
              <a:rPr lang="en-US" dirty="0" smtClean="0"/>
              <a:t>or the </a:t>
            </a:r>
            <a:r>
              <a:rPr lang="en-US" dirty="0"/>
              <a:t>server runtime environment. </a:t>
            </a:r>
            <a:endParaRPr lang="en-US" dirty="0" smtClean="0"/>
          </a:p>
          <a:p>
            <a:r>
              <a:rPr lang="en-US" dirty="0"/>
              <a:t>Let's consider an example where we need to manage multiple servers with the same kind </a:t>
            </a:r>
            <a:r>
              <a:rPr lang="en-US" dirty="0" smtClean="0"/>
              <a:t>of configuration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example, we need to install Tomcat on each server. </a:t>
            </a:r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/>
              <a:t>if we need to change the </a:t>
            </a:r>
            <a:r>
              <a:rPr lang="en-US" dirty="0" smtClean="0"/>
              <a:t>port on </a:t>
            </a:r>
            <a:r>
              <a:rPr lang="en-US" dirty="0"/>
              <a:t>all servers, update some packages, or provide rights to some users? </a:t>
            </a:r>
            <a:endParaRPr lang="en-US" dirty="0" smtClean="0"/>
          </a:p>
          <a:p>
            <a:pPr lvl="1"/>
            <a:r>
              <a:rPr lang="en-US" dirty="0" smtClean="0"/>
              <a:t>Any </a:t>
            </a:r>
            <a:r>
              <a:rPr lang="en-US" dirty="0"/>
              <a:t>kind </a:t>
            </a:r>
            <a:r>
              <a:rPr lang="en-US" dirty="0" smtClean="0"/>
              <a:t>of modification </a:t>
            </a:r>
            <a:r>
              <a:rPr lang="en-US" dirty="0"/>
              <a:t>in this scenario is a manual and, if so, error-prone process. </a:t>
            </a:r>
            <a:endParaRPr lang="en-US" dirty="0" smtClean="0"/>
          </a:p>
          <a:p>
            <a:pPr lvl="1"/>
            <a:r>
              <a:rPr lang="en-US" dirty="0" smtClean="0"/>
              <a:t>As </a:t>
            </a:r>
            <a:r>
              <a:rPr lang="en-US" dirty="0"/>
              <a:t>the </a:t>
            </a:r>
            <a:r>
              <a:rPr lang="en-US" dirty="0" smtClean="0"/>
              <a:t>same configuration </a:t>
            </a:r>
            <a:r>
              <a:rPr lang="en-US" dirty="0"/>
              <a:t>is being used for all the servers, automation can be useful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Apache Tomcat – Logos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749" y="5198187"/>
            <a:ext cx="2384324" cy="12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4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7906512" y="4532175"/>
            <a:ext cx="551688" cy="552817"/>
            <a:chOff x="1801368" y="2889504"/>
            <a:chExt cx="713232" cy="777240"/>
          </a:xfrm>
        </p:grpSpPr>
        <p:sp>
          <p:nvSpPr>
            <p:cNvPr id="75" name="Can 7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an 7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53" y="4852086"/>
            <a:ext cx="365760" cy="36576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71216" y="1527048"/>
            <a:ext cx="713232" cy="777240"/>
            <a:chOff x="1801368" y="2889504"/>
            <a:chExt cx="713232" cy="777240"/>
          </a:xfrm>
        </p:grpSpPr>
        <p:sp>
          <p:nvSpPr>
            <p:cNvPr id="10" name="Can 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n 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63696" y="1527048"/>
            <a:ext cx="713232" cy="777240"/>
            <a:chOff x="1801368" y="2889504"/>
            <a:chExt cx="713232" cy="777240"/>
          </a:xfrm>
        </p:grpSpPr>
        <p:sp>
          <p:nvSpPr>
            <p:cNvPr id="13" name="Can 1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71216" y="2354401"/>
            <a:ext cx="713232" cy="777240"/>
            <a:chOff x="1801368" y="2889504"/>
            <a:chExt cx="713232" cy="777240"/>
          </a:xfrm>
        </p:grpSpPr>
        <p:sp>
          <p:nvSpPr>
            <p:cNvPr id="17" name="Can 1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n 1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63696" y="2354401"/>
            <a:ext cx="713232" cy="777240"/>
            <a:chOff x="1801368" y="2889504"/>
            <a:chExt cx="713232" cy="777240"/>
          </a:xfrm>
        </p:grpSpPr>
        <p:sp>
          <p:nvSpPr>
            <p:cNvPr id="21" name="Can 2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n 2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28" y="2797885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24912" y="1424178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83920" y="2112264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6"/>
            <a:endCxn id="25" idx="1"/>
          </p:cNvCxnSpPr>
          <p:nvPr/>
        </p:nvCxnSpPr>
        <p:spPr>
          <a:xfrm flipV="1">
            <a:off x="1716024" y="2380869"/>
            <a:ext cx="1008888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4360" y="2743021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96184" y="336320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Problems in managing multiple servers 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4640" y="4323664"/>
            <a:ext cx="713232" cy="777240"/>
            <a:chOff x="1801368" y="2889504"/>
            <a:chExt cx="713232" cy="777240"/>
          </a:xfrm>
        </p:grpSpPr>
        <p:sp>
          <p:nvSpPr>
            <p:cNvPr id="37" name="Can 3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an 3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27120" y="4323664"/>
            <a:ext cx="713232" cy="777240"/>
            <a:chOff x="1801368" y="2889504"/>
            <a:chExt cx="713232" cy="777240"/>
          </a:xfrm>
        </p:grpSpPr>
        <p:sp>
          <p:nvSpPr>
            <p:cNvPr id="41" name="Can 4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34640" y="5151017"/>
            <a:ext cx="713232" cy="777240"/>
            <a:chOff x="1801368" y="2889504"/>
            <a:chExt cx="713232" cy="777240"/>
          </a:xfrm>
        </p:grpSpPr>
        <p:sp>
          <p:nvSpPr>
            <p:cNvPr id="45" name="Can 4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an 4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an 4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627120" y="5151017"/>
            <a:ext cx="713232" cy="777240"/>
            <a:chOff x="1801368" y="2889504"/>
            <a:chExt cx="713232" cy="777240"/>
          </a:xfrm>
        </p:grpSpPr>
        <p:sp>
          <p:nvSpPr>
            <p:cNvPr id="49" name="Can 4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an 5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352" y="5594501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2688336" y="4220794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83920" y="4908880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4" idx="6"/>
            <a:endCxn id="53" idx="1"/>
          </p:cNvCxnSpPr>
          <p:nvPr/>
        </p:nvCxnSpPr>
        <p:spPr>
          <a:xfrm flipV="1">
            <a:off x="1716024" y="5177485"/>
            <a:ext cx="972312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94360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79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4820384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3" idx="3"/>
            <a:endCxn id="58" idx="1"/>
          </p:cNvCxnSpPr>
          <p:nvPr/>
        </p:nvCxnSpPr>
        <p:spPr>
          <a:xfrm flipV="1">
            <a:off x="4873752" y="5175439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3"/>
          </p:cNvCxnSpPr>
          <p:nvPr/>
        </p:nvCxnSpPr>
        <p:spPr>
          <a:xfrm flipV="1">
            <a:off x="5846053" y="5175438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6467856" y="4909628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69" idx="6"/>
            <a:endCxn id="72" idx="1"/>
          </p:cNvCxnSpPr>
          <p:nvPr/>
        </p:nvCxnSpPr>
        <p:spPr>
          <a:xfrm flipV="1">
            <a:off x="7299960" y="5177485"/>
            <a:ext cx="445008" cy="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181344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744968" y="4220794"/>
            <a:ext cx="3593592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94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7780031" y="4768763"/>
            <a:ext cx="551688" cy="552817"/>
            <a:chOff x="1801368" y="2889504"/>
            <a:chExt cx="713232" cy="777240"/>
          </a:xfrm>
        </p:grpSpPr>
        <p:sp>
          <p:nvSpPr>
            <p:cNvPr id="79" name="Can 7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885198" y="5084992"/>
            <a:ext cx="551688" cy="552817"/>
            <a:chOff x="1801368" y="2889504"/>
            <a:chExt cx="713232" cy="777240"/>
          </a:xfrm>
        </p:grpSpPr>
        <p:sp>
          <p:nvSpPr>
            <p:cNvPr id="83" name="Can 8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an 8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7589520" y="564479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Web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2054" name="Picture 20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5348869"/>
            <a:ext cx="365760" cy="365760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9078468" y="4760637"/>
            <a:ext cx="551688" cy="552817"/>
            <a:chOff x="1801368" y="2889504"/>
            <a:chExt cx="713232" cy="777240"/>
          </a:xfrm>
        </p:grpSpPr>
        <p:sp>
          <p:nvSpPr>
            <p:cNvPr id="91" name="Can 9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n 9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an 9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258278" y="4839370"/>
            <a:ext cx="551688" cy="552817"/>
            <a:chOff x="1801368" y="2889504"/>
            <a:chExt cx="713232" cy="777240"/>
          </a:xfrm>
        </p:grpSpPr>
        <p:sp>
          <p:nvSpPr>
            <p:cNvPr id="95" name="Can 9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an 9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an 9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26" y="5211871"/>
            <a:ext cx="365760" cy="36576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833104" y="5659562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DB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0721296" y="4793393"/>
            <a:ext cx="551688" cy="552817"/>
            <a:chOff x="1801368" y="2889504"/>
            <a:chExt cx="713232" cy="777240"/>
          </a:xfrm>
        </p:grpSpPr>
        <p:sp>
          <p:nvSpPr>
            <p:cNvPr id="102" name="Can 101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an 102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an 103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169608" y="4794321"/>
            <a:ext cx="551688" cy="552817"/>
            <a:chOff x="1801368" y="2889504"/>
            <a:chExt cx="713232" cy="777240"/>
          </a:xfrm>
        </p:grpSpPr>
        <p:sp>
          <p:nvSpPr>
            <p:cNvPr id="106" name="Can 105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an 106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an 107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345" y="5163794"/>
            <a:ext cx="365760" cy="36576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0099548" y="565762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App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679" y="5178521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4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8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6297" y="1960298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Scaling up of manual systems was a very tedious task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endCxn id="58" idx="1"/>
          </p:cNvCxnSpPr>
          <p:nvPr/>
        </p:nvCxnSpPr>
        <p:spPr>
          <a:xfrm flipV="1">
            <a:off x="4873752" y="5385751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855246" y="5391864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113547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/>
          <p:cNvGrpSpPr/>
          <p:nvPr/>
        </p:nvGrpSpPr>
        <p:grpSpPr>
          <a:xfrm>
            <a:off x="2727960" y="2075176"/>
            <a:ext cx="551688" cy="552817"/>
            <a:chOff x="1801368" y="2889504"/>
            <a:chExt cx="713232" cy="777240"/>
          </a:xfrm>
        </p:grpSpPr>
        <p:sp>
          <p:nvSpPr>
            <p:cNvPr id="114" name="Can 11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an 11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an 11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74254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39" y="237289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/>
          <p:cNvGrpSpPr/>
          <p:nvPr/>
        </p:nvGrpSpPr>
        <p:grpSpPr>
          <a:xfrm>
            <a:off x="2733128" y="2723362"/>
            <a:ext cx="551688" cy="552817"/>
            <a:chOff x="1801368" y="2889504"/>
            <a:chExt cx="713232" cy="777240"/>
          </a:xfrm>
        </p:grpSpPr>
        <p:sp>
          <p:nvSpPr>
            <p:cNvPr id="120" name="Can 11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an 12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an 12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627120" y="22314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1825835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669" y="243589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3008376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>
          <a:xfrm>
            <a:off x="630271" y="4700622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4853871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/>
          <p:cNvGrpSpPr/>
          <p:nvPr/>
        </p:nvGrpSpPr>
        <p:grpSpPr>
          <a:xfrm>
            <a:off x="2761934" y="4815500"/>
            <a:ext cx="551688" cy="552817"/>
            <a:chOff x="1801368" y="2889504"/>
            <a:chExt cx="713232" cy="777240"/>
          </a:xfrm>
        </p:grpSpPr>
        <p:sp>
          <p:nvSpPr>
            <p:cNvPr id="129" name="Can 12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an 12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an 13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2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5482872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13" y="51132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/>
          <p:cNvGrpSpPr/>
          <p:nvPr/>
        </p:nvGrpSpPr>
        <p:grpSpPr>
          <a:xfrm>
            <a:off x="2767102" y="5463686"/>
            <a:ext cx="551688" cy="552817"/>
            <a:chOff x="1801368" y="2889504"/>
            <a:chExt cx="713232" cy="777240"/>
          </a:xfrm>
        </p:grpSpPr>
        <p:sp>
          <p:nvSpPr>
            <p:cNvPr id="135" name="Can 13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an 13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an 13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3661094" y="4971781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456615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43" y="517622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5748700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1"/>
          <p:cNvSpPr/>
          <p:nvPr/>
        </p:nvSpPr>
        <p:spPr>
          <a:xfrm>
            <a:off x="6557494" y="4489705"/>
            <a:ext cx="3564914" cy="177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57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91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48"/>
          <p:cNvGrpSpPr/>
          <p:nvPr/>
        </p:nvGrpSpPr>
        <p:grpSpPr>
          <a:xfrm>
            <a:off x="9114867" y="4740707"/>
            <a:ext cx="551688" cy="552817"/>
            <a:chOff x="1801368" y="2889504"/>
            <a:chExt cx="713232" cy="777240"/>
          </a:xfrm>
        </p:grpSpPr>
        <p:sp>
          <p:nvSpPr>
            <p:cNvPr id="150" name="Can 14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an 15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an 15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120035" y="5388893"/>
            <a:ext cx="551688" cy="552817"/>
            <a:chOff x="1801368" y="2889504"/>
            <a:chExt cx="713232" cy="777240"/>
          </a:xfrm>
        </p:grpSpPr>
        <p:sp>
          <p:nvSpPr>
            <p:cNvPr id="154" name="Can 15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an 15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an 15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7052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9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The work velocity of developers were affected since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sysadmins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were taking time to configure servers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6032012" y="5346802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989053" y="5346735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13711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30586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3595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5401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7" name="Straight Arrow Connector 6"/>
          <p:cNvCxnSpPr>
            <a:stCxn id="3074" idx="3"/>
            <a:endCxn id="3" idx="1"/>
          </p:cNvCxnSpPr>
          <p:nvPr/>
        </p:nvCxnSpPr>
        <p:spPr>
          <a:xfrm flipV="1">
            <a:off x="2574272" y="18175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" idx="3"/>
            <a:endCxn id="61" idx="1"/>
          </p:cNvCxnSpPr>
          <p:nvPr/>
        </p:nvCxnSpPr>
        <p:spPr>
          <a:xfrm>
            <a:off x="4012418" y="18175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103698" y="24828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49615" y="24747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61" idx="2"/>
            <a:endCxn id="68" idx="0"/>
          </p:cNvCxnSpPr>
          <p:nvPr/>
        </p:nvCxnSpPr>
        <p:spPr>
          <a:xfrm flipH="1">
            <a:off x="4376438" y="2132991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1" idx="2"/>
            <a:endCxn id="67" idx="0"/>
          </p:cNvCxnSpPr>
          <p:nvPr/>
        </p:nvCxnSpPr>
        <p:spPr>
          <a:xfrm>
            <a:off x="4892248" y="2132991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31530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41137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58012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293595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35401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80" name="Straight Arrow Connector 79"/>
          <p:cNvCxnSpPr>
            <a:stCxn id="76" idx="3"/>
            <a:endCxn id="78" idx="1"/>
          </p:cNvCxnSpPr>
          <p:nvPr/>
        </p:nvCxnSpPr>
        <p:spPr>
          <a:xfrm flipV="1">
            <a:off x="2574272" y="45601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8" idx="3"/>
            <a:endCxn id="79" idx="1"/>
          </p:cNvCxnSpPr>
          <p:nvPr/>
        </p:nvCxnSpPr>
        <p:spPr>
          <a:xfrm>
            <a:off x="4012418" y="45601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103698" y="52254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949615" y="52173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84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58956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 flipH="1">
            <a:off x="4382369" y="486675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898179" y="486675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7575187" y="410937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882564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024370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95" name="Straight Arrow Connector 94"/>
          <p:cNvCxnSpPr>
            <a:stCxn id="92" idx="3"/>
            <a:endCxn id="93" idx="1"/>
          </p:cNvCxnSpPr>
          <p:nvPr/>
        </p:nvCxnSpPr>
        <p:spPr>
          <a:xfrm flipV="1">
            <a:off x="8463958" y="455571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9902104" y="455571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1" y="4866759"/>
            <a:ext cx="572491" cy="572491"/>
          </a:xfrm>
          <a:prstGeom prst="rect">
            <a:avLst/>
          </a:prstGeom>
        </p:spPr>
      </p:pic>
      <p:pic>
        <p:nvPicPr>
          <p:cNvPr id="98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94" y="4941398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65" y="5030696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11127035" y="580128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972952" y="579317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10405706" y="544259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0921516" y="544259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62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2729</TotalTime>
  <Words>667</Words>
  <Application>Microsoft Office PowerPoint</Application>
  <PresentationFormat>Widescreen</PresentationFormat>
  <Paragraphs>166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Candara</vt:lpstr>
      <vt:lpstr>Eras Light ITC</vt:lpstr>
      <vt:lpstr>Office Theme</vt:lpstr>
      <vt:lpstr>Configuration Management</vt:lpstr>
      <vt:lpstr>Outline</vt:lpstr>
      <vt:lpstr>What is Configuration Management?</vt:lpstr>
      <vt:lpstr>Configuration Management</vt:lpstr>
      <vt:lpstr>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Configuration Management Tools</vt:lpstr>
      <vt:lpstr>Configuration Management Tools</vt:lpstr>
      <vt:lpstr>PowerPoint Presentation</vt:lpstr>
      <vt:lpstr>PowerPoint Presentation</vt:lpstr>
      <vt:lpstr>What is Ansible?</vt:lpstr>
      <vt:lpstr>What is Ansible?</vt:lpstr>
      <vt:lpstr>What is Ansible?</vt:lpstr>
      <vt:lpstr>Ansible Features</vt:lpstr>
      <vt:lpstr>Ansible Case Study</vt:lpstr>
      <vt:lpstr>Ansible Case Study: NASA</vt:lpstr>
      <vt:lpstr>The problem …</vt:lpstr>
      <vt:lpstr>The problem …</vt:lpstr>
      <vt:lpstr>Ansible Tower to the rescue</vt:lpstr>
      <vt:lpstr>Ansible Tower Dahsboard</vt:lpstr>
      <vt:lpstr>Results …</vt:lpstr>
      <vt:lpstr>Ansible Architecture</vt:lpstr>
      <vt:lpstr>Ansible Architecture</vt:lpstr>
      <vt:lpstr>Ansible Playbook</vt:lpstr>
      <vt:lpstr>Ansible Playbook</vt:lpstr>
      <vt:lpstr>How to use Ansible?</vt:lpstr>
      <vt:lpstr>Application Deployment</vt:lpstr>
      <vt:lpstr>Orchestration</vt:lpstr>
      <vt:lpstr>Configuration Management</vt:lpstr>
      <vt:lpstr>Provisioning</vt:lpstr>
      <vt:lpstr>Security and Compliance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216</cp:revision>
  <cp:lastPrinted>2021-10-18T07:27:50Z</cp:lastPrinted>
  <dcterms:created xsi:type="dcterms:W3CDTF">2021-10-12T10:09:12Z</dcterms:created>
  <dcterms:modified xsi:type="dcterms:W3CDTF">2022-03-27T10:28:08Z</dcterms:modified>
</cp:coreProperties>
</file>